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59" r:id="rId4"/>
    <p:sldId id="271" r:id="rId5"/>
    <p:sldId id="260" r:id="rId6"/>
    <p:sldId id="261" r:id="rId7"/>
    <p:sldId id="263" r:id="rId8"/>
    <p:sldId id="266" r:id="rId9"/>
    <p:sldId id="268" r:id="rId10"/>
    <p:sldId id="267" r:id="rId11"/>
    <p:sldId id="269" r:id="rId12"/>
    <p:sldId id="257" r:id="rId13"/>
    <p:sldId id="264" r:id="rId14"/>
    <p:sldId id="265" r:id="rId15"/>
    <p:sldId id="272" r:id="rId16"/>
    <p:sldId id="270" r:id="rId17"/>
    <p:sldId id="273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80" autoAdjust="0"/>
  </p:normalViewPr>
  <p:slideViewPr>
    <p:cSldViewPr snapToGrid="0">
      <p:cViewPr varScale="1">
        <p:scale>
          <a:sx n="158" d="100"/>
          <a:sy n="158" d="100"/>
        </p:scale>
        <p:origin x="3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4BDE0-198F-4DF1-84F5-12909140614B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A53AC-E063-4570-8186-B1E5BF177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83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5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这张图介绍了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是如何表示图像的内容和风格。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5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为了把星空的风格转移到风景上去，可以从一张随机的白噪音的图片开始，把损失函数定义为到内容和风格的距离，然后使用梯度下降把损失函数降低到最小就可以了</a:t>
            </a:r>
            <a:r>
              <a:rPr lang="en-US" altLang="zh-CN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29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向量</a:t>
            </a:r>
            <a:r>
              <a:rPr lang="zh-CN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内积常用来衡量向量之间的相似性，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88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31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 </a:t>
            </a:r>
            <a:r>
              <a:rPr lang="en-US" altLang="zh-CN" dirty="0" smtClean="0"/>
              <a:t>Gram </a:t>
            </a:r>
            <a:r>
              <a:rPr lang="zh-CN" altLang="en-US" dirty="0" smtClean="0"/>
              <a:t>矩阵可以表示纹理这件事还是没搞透彻，看了很多材料，讲得都不透。</a:t>
            </a:r>
            <a:endParaRPr lang="en-US" altLang="zh-CN" dirty="0" smtClean="0"/>
          </a:p>
          <a:p>
            <a:r>
              <a:rPr lang="zh-CN" altLang="en-US" dirty="0" smtClean="0"/>
              <a:t>很多人都说向量内积，大的越大，小的越小。我猜是在讲像素级别的共振效应。假设同一</a:t>
            </a:r>
            <a:r>
              <a:rPr lang="en-US" altLang="zh-CN" dirty="0" smtClean="0"/>
              <a:t>level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feature maps</a:t>
            </a:r>
            <a:r>
              <a:rPr lang="zh-CN" altLang="en-US" smtClean="0"/>
              <a:t>都获取到相似的风格，为什么这种共振能强化风格，弱化内容呢？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06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2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4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4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65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8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6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72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4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A53AC-E063-4570-8186-B1E5BF1779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4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7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8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7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0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9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4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B6B79-5EFF-4115-AB63-CE063A9B6B18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FFEB3-3AF3-4A77-B4C5-75D33F5D5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3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7568/d13a82f7afa4be79f09c295940e48ec6db89.pdf" TargetMode="External"/><Relationship Id="rId7" Type="http://schemas.openxmlformats.org/officeDocument/2006/relationships/hyperlink" Target="https://arxiv.org/abs/1606.0128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1.01036" TargetMode="External"/><Relationship Id="rId5" Type="http://schemas.openxmlformats.org/officeDocument/2006/relationships/hyperlink" Target="https://github.com/anishathalye/neural-style.git" TargetMode="External"/><Relationship Id="rId4" Type="http://schemas.openxmlformats.org/officeDocument/2006/relationships/hyperlink" Target="http://dataguild.org/?p=751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Style Transfer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研究艺术的科学。研究科学的艺术。提升你的感知，特别是观察的方法。最终你会意识到事物之间是互相联系的。</a:t>
            </a:r>
          </a:p>
          <a:p>
            <a:pPr algn="r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莱昂纳多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·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达芬奇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9D17C-9CAF-4CA3-AC60-BFC1E76BF537}"/>
              </a:ext>
            </a:extLst>
          </p:cNvPr>
          <p:cNvSpPr txBox="1"/>
          <p:nvPr/>
        </p:nvSpPr>
        <p:spPr>
          <a:xfrm>
            <a:off x="10318270" y="6244120"/>
            <a:ext cx="1914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BingAds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组内分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享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刘杨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2018/01/12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5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176" y="1825625"/>
            <a:ext cx="3945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如果让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学习张大千的泼墨风格：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49819"/>
            <a:ext cx="476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那么画出来的作品如下：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43" y="529034"/>
            <a:ext cx="1524000" cy="997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29034"/>
            <a:ext cx="1524000" cy="997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57" y="529034"/>
            <a:ext cx="1524000" cy="997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14" y="529034"/>
            <a:ext cx="1524000" cy="997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771" y="517550"/>
            <a:ext cx="1524000" cy="997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2023" y="1679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86476" y="1679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47846" y="15970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72299" y="1679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96752" y="1817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9894"/>
            <a:ext cx="6096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03555" cy="4351338"/>
          </a:xfrm>
        </p:spPr>
        <p:txBody>
          <a:bodyPr/>
          <a:lstStyle/>
          <a:p>
            <a:r>
              <a:rPr lang="zh-CN" altLang="en-US" dirty="0"/>
              <a:t>上面的星空图是提供风</a:t>
            </a:r>
            <a:r>
              <a:rPr lang="zh-CN" altLang="en-US" dirty="0" smtClean="0"/>
              <a:t>格，下面的风景图是提供内容。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层数越高则细节丢失越严重但结构信息仍然保留。</a:t>
            </a:r>
            <a:endParaRPr lang="en-US" dirty="0"/>
          </a:p>
        </p:txBody>
      </p:sp>
      <p:pic>
        <p:nvPicPr>
          <p:cNvPr id="1026" name="Picture 2" descr="http://dataguild.org/wp-content/uploads/2017/04/science-and-art-via-cnn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344" y="1405731"/>
            <a:ext cx="7648575" cy="5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8135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从一张随机的白噪音图片开始，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把损失函数定义为到内容和风格的</a:t>
            </a:r>
            <a:r>
              <a:rPr lang="zh-CN" altLang="en-US" dirty="0"/>
              <a:t>加权</a:t>
            </a:r>
            <a:r>
              <a:rPr lang="zh-CN" altLang="en-US" dirty="0" smtClean="0"/>
              <a:t>距离，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使用梯度下降把损失函数降低到最小即可。</a:t>
            </a:r>
            <a:endParaRPr lang="en-US" dirty="0"/>
          </a:p>
        </p:txBody>
      </p:sp>
      <p:pic>
        <p:nvPicPr>
          <p:cNvPr id="3076" name="Picture 4" descr="http://dataguild.org/wp-content/uploads/2017/04/science-and-art-via-cnn-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1737216"/>
            <a:ext cx="7334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2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Gram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向量集合</a:t>
            </a:r>
            <a:r>
              <a:rPr lang="en-US" altLang="en-US" dirty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(</a:t>
            </a:r>
            <a:r>
              <a:rPr lang="en-US" altLang="en-US" dirty="0">
                <a:solidFill>
                  <a:srgbClr val="3F3F3F"/>
                </a:solidFill>
                <a:latin typeface="Microsoft YaHei" panose="020B0503020204020204" pitchFamily="34" charset="-122"/>
                <a:ea typeface="MathJax_Math-italic"/>
              </a:rPr>
              <a:t>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athJax_Main"/>
              </a:rPr>
              <a:t>1</a:t>
            </a:r>
            <a:r>
              <a:rPr lang="en-US" altLang="en-US" dirty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,…,</a:t>
            </a:r>
            <a:r>
              <a:rPr lang="en-US" altLang="en-US" dirty="0" err="1">
                <a:solidFill>
                  <a:srgbClr val="3F3F3F"/>
                </a:solidFill>
                <a:latin typeface="Microsoft YaHei" panose="020B0503020204020204" pitchFamily="34" charset="-122"/>
                <a:ea typeface="MathJax_Math-italic"/>
              </a:rPr>
              <a:t>v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athJax_Math-italic"/>
              </a:rPr>
              <a:t>n</a:t>
            </a:r>
            <a:r>
              <a:rPr lang="en-US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)</a:t>
            </a:r>
            <a:r>
              <a:rPr lang="zh-CN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的</a:t>
            </a:r>
            <a:r>
              <a:rPr lang="en-US" altLang="zh-CN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Gram</a:t>
            </a:r>
            <a:r>
              <a:rPr lang="zh-CN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矩阵</a:t>
            </a:r>
            <a:r>
              <a:rPr lang="en-US" altLang="zh-CN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G</a:t>
            </a:r>
            <a:r>
              <a:rPr lang="zh-CN" altLang="en-US" dirty="0" smtClean="0">
                <a:solidFill>
                  <a:srgbClr val="3F3F3F"/>
                </a:solidFill>
                <a:latin typeface="Microsoft YaHei" panose="020B0503020204020204" pitchFamily="34" charset="-122"/>
                <a:ea typeface="MathJax_Main"/>
              </a:rPr>
              <a:t>是向量内积</a:t>
            </a:r>
            <a:r>
              <a:rPr lang="zh-CN" altLang="en-US" dirty="0"/>
              <a:t>矩</a:t>
            </a:r>
            <a:r>
              <a:rPr lang="zh-CN" altLang="en-US" dirty="0" smtClean="0"/>
              <a:t>阵：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风格损失：</a:t>
            </a:r>
            <a:endParaRPr lang="en-US" dirty="0"/>
          </a:p>
        </p:txBody>
      </p:sp>
      <p:pic>
        <p:nvPicPr>
          <p:cNvPr id="4098" name="Picture 2" descr="还在路上，稍等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98065"/>
            <a:ext cx="3810000" cy="12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-300082"/>
            <a:ext cx="18473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athJax_Main"/>
              </a:rPr>
              <a:t/>
            </a:r>
            <a:b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rgbClr val="3F3F3F"/>
                </a:solidFill>
                <a:effectLst/>
                <a:latin typeface="Microsoft YaHei" panose="020B0503020204020204" pitchFamily="34" charset="-122"/>
                <a:ea typeface="MathJax_Main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6529" y="2422032"/>
            <a:ext cx="41056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G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ij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=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v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Ti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v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j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=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np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.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dot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(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v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i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,</a:t>
            </a:r>
            <a:r>
              <a:rPr lang="en-US" altLang="en-US" sz="3200" dirty="0" err="1">
                <a:solidFill>
                  <a:srgbClr val="3F3F3F"/>
                </a:solidFill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v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F3F3F"/>
                </a:solidFill>
                <a:effectLst/>
                <a:latin typeface="MV Boli" panose="02000500030200090000" pitchFamily="2" charset="0"/>
                <a:ea typeface="MathJax_Math-italic"/>
                <a:cs typeface="MV Boli" panose="02000500030200090000" pitchFamily="2" charset="0"/>
              </a:rPr>
              <a:t>j</a:t>
            </a:r>
            <a:r>
              <a:rPr lang="en-US" altLang="en-US" sz="3200" dirty="0">
                <a:solidFill>
                  <a:srgbClr val="3F3F3F"/>
                </a:solidFill>
                <a:latin typeface="MV Boli" panose="02000500030200090000" pitchFamily="2" charset="0"/>
                <a:ea typeface="MathJax_Main"/>
                <a:cs typeface="MV Boli" panose="02000500030200090000" pitchFamily="2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5" y="5480197"/>
            <a:ext cx="50482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9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Gram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61" y="1825625"/>
            <a:ext cx="71600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gram</a:t>
            </a:r>
            <a:r>
              <a:rPr lang="zh-CN" altLang="en-US" dirty="0"/>
              <a:t>矩阵能够抽取</a:t>
            </a:r>
            <a:r>
              <a:rPr lang="en-US" altLang="zh-CN" dirty="0"/>
              <a:t>style</a:t>
            </a:r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739034" cy="503237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为什么</a:t>
            </a:r>
            <a:r>
              <a:rPr lang="en-US" altLang="zh-CN" dirty="0"/>
              <a:t>Gram</a:t>
            </a:r>
            <a:r>
              <a:rPr lang="zh-CN" altLang="en-US" dirty="0"/>
              <a:t>矩阵可以有效地表示纹理？</a:t>
            </a:r>
            <a:endParaRPr lang="en-US" altLang="zh-CN" dirty="0"/>
          </a:p>
          <a:p>
            <a:pPr lvl="1"/>
            <a:r>
              <a:rPr lang="en-US" altLang="zh-CN" dirty="0"/>
              <a:t>Gram Matrix</a:t>
            </a:r>
            <a:r>
              <a:rPr lang="zh-CN" altLang="en-US" dirty="0"/>
              <a:t>实际上可看做是</a:t>
            </a:r>
            <a:r>
              <a:rPr lang="en-US" altLang="zh-CN" dirty="0"/>
              <a:t>feature</a:t>
            </a:r>
            <a:r>
              <a:rPr lang="zh-CN" altLang="en-US" dirty="0"/>
              <a:t>之间的偏心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协方差矩阵</a:t>
            </a:r>
            <a:r>
              <a:rPr lang="zh-CN" altLang="en-US" dirty="0"/>
              <a:t>（</a:t>
            </a:r>
            <a:r>
              <a:rPr lang="zh-CN" altLang="en-US" sz="1800" dirty="0"/>
              <a:t>即没有减去均值的协方差矩阵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中，每个数字都来自于一个特定滤波器在特定位置的卷积，因此这个数字代表一个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特征的强度</a:t>
            </a:r>
            <a:endParaRPr lang="en-US" altLang="zh-CN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altLang="zh-CN" dirty="0" smtClean="0"/>
              <a:t>Gram</a:t>
            </a:r>
            <a:r>
              <a:rPr lang="zh-CN" altLang="en-US" dirty="0" smtClean="0"/>
              <a:t>计算的是两个特征之间的</a:t>
            </a:r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相关性</a:t>
            </a:r>
            <a:r>
              <a:rPr lang="zh-CN" altLang="en-US" dirty="0" smtClean="0"/>
              <a:t>，哪两个特征同时出现，哪两个特征此消彼长等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Gram</a:t>
            </a:r>
            <a:r>
              <a:rPr lang="zh-CN" altLang="en-US" dirty="0" smtClean="0"/>
              <a:t>的对角线，体现了每个特征在图像中出现的量。综上，</a:t>
            </a:r>
            <a:r>
              <a:rPr lang="en-US" altLang="zh-CN" dirty="0" smtClean="0"/>
              <a:t>Gram</a:t>
            </a:r>
            <a:r>
              <a:rPr lang="zh-CN" altLang="en-US" dirty="0" smtClean="0"/>
              <a:t>可以概括整个图像的大体风格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93" y="2516485"/>
            <a:ext cx="6465094" cy="394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360" y="2919104"/>
            <a:ext cx="1262988" cy="988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360" y="4156121"/>
            <a:ext cx="1260547" cy="95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脑洞时间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柯南蝴蝶结变声器</a:t>
            </a:r>
            <a:endParaRPr lang="en-US" altLang="zh-CN" dirty="0" smtClean="0"/>
          </a:p>
          <a:p>
            <a:r>
              <a:rPr lang="zh-CN" altLang="en-US" dirty="0"/>
              <a:t>风</a:t>
            </a:r>
            <a:r>
              <a:rPr lang="zh-CN" altLang="en-US" dirty="0" smtClean="0"/>
              <a:t>格迁移应用在音频</a:t>
            </a:r>
            <a:endParaRPr lang="en-US" altLang="zh-CN" dirty="0" smtClean="0"/>
          </a:p>
          <a:p>
            <a:r>
              <a:rPr lang="zh-CN" altLang="en-US" dirty="0"/>
              <a:t>音</a:t>
            </a:r>
            <a:r>
              <a:rPr lang="zh-CN" altLang="en-US" dirty="0" smtClean="0"/>
              <a:t>色内容分开，别人音色</a:t>
            </a:r>
            <a:r>
              <a:rPr lang="en-US" altLang="zh-CN" dirty="0" smtClean="0"/>
              <a:t>+</a:t>
            </a:r>
            <a:r>
              <a:rPr lang="zh-CN" altLang="en-US" dirty="0" smtClean="0"/>
              <a:t>自己内容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Audio </a:t>
            </a:r>
            <a:r>
              <a:rPr lang="en-US" dirty="0"/>
              <a:t>Style Transfer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://github.com/DmitryUlyanov/neural-style-audio-tf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27" y="1690688"/>
            <a:ext cx="37433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Leon A. </a:t>
            </a:r>
            <a:r>
              <a:rPr lang="en-US" dirty="0" err="1" smtClean="0"/>
              <a:t>Gatys</a:t>
            </a:r>
            <a:r>
              <a:rPr lang="en-US" dirty="0" smtClean="0"/>
              <a:t>, Alexander S. Ecker, Matthias </a:t>
            </a:r>
            <a:r>
              <a:rPr lang="en-US" dirty="0" err="1" smtClean="0"/>
              <a:t>Bethge</a:t>
            </a:r>
            <a:r>
              <a:rPr lang="en-US" dirty="0" smtClean="0"/>
              <a:t>. Image Style Transfer Using Convolutional Neural Networks. (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http://dataguild.org/?p=7512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https://github.com/anishathalye/neural-style.git</a:t>
            </a:r>
            <a:endParaRPr lang="en-US" dirty="0" smtClean="0"/>
          </a:p>
          <a:p>
            <a:r>
              <a:rPr lang="en-US" dirty="0" err="1"/>
              <a:t>Yanghao</a:t>
            </a:r>
            <a:r>
              <a:rPr lang="en-US" dirty="0"/>
              <a:t> </a:t>
            </a:r>
            <a:r>
              <a:rPr lang="en-US" dirty="0" smtClean="0"/>
              <a:t>Li, </a:t>
            </a:r>
            <a:r>
              <a:rPr lang="en-US" dirty="0" err="1"/>
              <a:t>Naiyan</a:t>
            </a:r>
            <a:r>
              <a:rPr lang="en-US" dirty="0"/>
              <a:t> </a:t>
            </a:r>
            <a:r>
              <a:rPr lang="en-US" dirty="0" smtClean="0"/>
              <a:t>Wang, </a:t>
            </a:r>
            <a:r>
              <a:rPr lang="en-US" dirty="0" err="1"/>
              <a:t>Jiaying</a:t>
            </a:r>
            <a:r>
              <a:rPr lang="en-US" dirty="0"/>
              <a:t> </a:t>
            </a:r>
            <a:r>
              <a:rPr lang="en-US" dirty="0" smtClean="0"/>
              <a:t>Liu, </a:t>
            </a:r>
            <a:r>
              <a:rPr lang="en-US" dirty="0" err="1"/>
              <a:t>Xiaodi</a:t>
            </a:r>
            <a:r>
              <a:rPr lang="en-US" dirty="0"/>
              <a:t> </a:t>
            </a:r>
            <a:r>
              <a:rPr lang="en-US" dirty="0" err="1" smtClean="0"/>
              <a:t>Hou</a:t>
            </a:r>
            <a:r>
              <a:rPr lang="en-US" dirty="0" smtClean="0"/>
              <a:t>. Demystifying </a:t>
            </a:r>
            <a:r>
              <a:rPr lang="en-US" dirty="0"/>
              <a:t>Neural Style </a:t>
            </a:r>
            <a:r>
              <a:rPr lang="en-US" dirty="0" smtClean="0"/>
              <a:t>Transfer, 2017. (</a:t>
            </a:r>
            <a:r>
              <a:rPr lang="en-US" dirty="0" smtClean="0">
                <a:hlinkClick r:id="rId6"/>
              </a:rPr>
              <a:t>Link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G</a:t>
            </a:r>
            <a:r>
              <a:rPr lang="en-US" dirty="0"/>
              <a:t>. Berger, R. </a:t>
            </a:r>
            <a:r>
              <a:rPr lang="en-US" dirty="0" err="1" smtClean="0"/>
              <a:t>Memisevic</a:t>
            </a:r>
            <a:r>
              <a:rPr lang="en-US" dirty="0" smtClean="0"/>
              <a:t>. Incorporating </a:t>
            </a:r>
            <a:r>
              <a:rPr lang="en-US" dirty="0"/>
              <a:t>long-range consistency in CNN-based texture </a:t>
            </a:r>
            <a:r>
              <a:rPr lang="en-US" dirty="0" smtClean="0"/>
              <a:t>generation, 2016. </a:t>
            </a:r>
            <a:r>
              <a:rPr lang="en-US" dirty="0"/>
              <a:t>(</a:t>
            </a:r>
            <a:r>
              <a:rPr lang="en-US" dirty="0">
                <a:hlinkClick r:id="rId7"/>
              </a:rPr>
              <a:t>Link</a:t>
            </a:r>
            <a:r>
              <a:rPr lang="en-US" dirty="0"/>
              <a:t>)</a:t>
            </a:r>
            <a:endParaRPr lang="en-US" dirty="0">
              <a:hlinkClick r:id="rId4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8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Gatys</a:t>
            </a:r>
            <a:r>
              <a:rPr lang="zh-CN" altLang="en-US" dirty="0"/>
              <a:t>等德国学者提出了基于人工智能的艺术风格算法，通过卷积神经网络（</a:t>
            </a:r>
            <a:r>
              <a:rPr lang="en-US" altLang="zh-CN" dirty="0"/>
              <a:t>Convolutional Neural Network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）自动学习出图片的内容（</a:t>
            </a:r>
            <a:r>
              <a:rPr lang="en-US" altLang="zh-CN" dirty="0"/>
              <a:t>Content</a:t>
            </a:r>
            <a:r>
              <a:rPr lang="zh-CN" altLang="en-US" dirty="0"/>
              <a:t>）和风格（</a:t>
            </a:r>
            <a:r>
              <a:rPr lang="en-US" altLang="zh-CN" dirty="0"/>
              <a:t>Style</a:t>
            </a:r>
            <a:r>
              <a:rPr lang="zh-CN" altLang="en-US" dirty="0"/>
              <a:t>），然后通过算法把艺术风格传递到新的图片上去。</a:t>
            </a:r>
            <a:endParaRPr lang="en-US" dirty="0"/>
          </a:p>
        </p:txBody>
      </p:sp>
      <p:pic>
        <p:nvPicPr>
          <p:cNvPr id="2052" name="Picture 4" descr="http://www.cin.uni-tuebingen.de/fileadmin/_processed_/csm_Gatys_Leon_0f6514143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50" y="400129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60750" y="5830094"/>
            <a:ext cx="1217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Leon </a:t>
            </a:r>
            <a:r>
              <a:rPr lang="en-US" dirty="0" err="1" smtClean="0"/>
              <a:t>Gatys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5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首先安装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并克隆源代码：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下载改造后的</a:t>
            </a:r>
            <a:r>
              <a:rPr lang="en-US" altLang="zh-CN" dirty="0"/>
              <a:t>19</a:t>
            </a:r>
            <a:r>
              <a:rPr lang="zh-CN" altLang="en-US" dirty="0"/>
              <a:t>层</a:t>
            </a:r>
            <a:r>
              <a:rPr lang="en-US" altLang="zh-CN" dirty="0"/>
              <a:t>VGG</a:t>
            </a:r>
            <a:r>
              <a:rPr lang="zh-CN" altLang="en-US" dirty="0"/>
              <a:t>网络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87298" y="2370965"/>
            <a:ext cx="5586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clone https://github.com/anishathalye/neural-style.git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7298" y="3811396"/>
            <a:ext cx="8695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wget</a:t>
            </a:r>
            <a:r>
              <a:rPr lang="en-US" dirty="0" smtClean="0"/>
              <a:t> http://www.vlfeat.org/matconvnet/models/beta16/imagenet-vgg-verydeep-19.mat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33" y="4454525"/>
            <a:ext cx="93440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34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VGG 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8899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ImageNet Challenge 2014</a:t>
            </a:r>
            <a:endParaRPr lang="en-US" dirty="0"/>
          </a:p>
          <a:p>
            <a:r>
              <a:rPr lang="en-US" dirty="0" smtClean="0"/>
              <a:t> 19 (+5) </a:t>
            </a:r>
            <a:r>
              <a:rPr lang="zh-CN" altLang="en-US" dirty="0" smtClean="0"/>
              <a:t>层</a:t>
            </a:r>
            <a:endParaRPr lang="en-US" dirty="0"/>
          </a:p>
          <a:p>
            <a:pPr lvl="1"/>
            <a:r>
              <a:rPr lang="en-US" dirty="0" smtClean="0"/>
              <a:t>16 </a:t>
            </a:r>
            <a:r>
              <a:rPr lang="zh-CN" altLang="en-US" dirty="0" smtClean="0"/>
              <a:t>卷积层 </a:t>
            </a:r>
            <a:r>
              <a:rPr lang="en-US" dirty="0" smtClean="0"/>
              <a:t>(</a:t>
            </a:r>
            <a:r>
              <a:rPr lang="en-US" dirty="0"/>
              <a:t>width=3</a:t>
            </a:r>
            <a:r>
              <a:rPr lang="en-US" dirty="0" smtClean="0"/>
              <a:t>, height=3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5 </a:t>
            </a:r>
            <a:r>
              <a:rPr lang="zh-CN" altLang="en-US" dirty="0" smtClean="0"/>
              <a:t>最大池化层</a:t>
            </a:r>
            <a:r>
              <a:rPr lang="en-US" dirty="0" smtClean="0"/>
              <a:t> (width=2,height=2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3 </a:t>
            </a:r>
            <a:r>
              <a:rPr lang="zh-CN" altLang="en-US" dirty="0" smtClean="0"/>
              <a:t>全连接层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43" y="1825625"/>
            <a:ext cx="6300788" cy="36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72875"/>
            <a:ext cx="6096000" cy="3990975"/>
          </a:xfrm>
        </p:spPr>
      </p:pic>
      <p:sp>
        <p:nvSpPr>
          <p:cNvPr id="5" name="Rectangle 4"/>
          <p:cNvSpPr/>
          <p:nvPr/>
        </p:nvSpPr>
        <p:spPr>
          <a:xfrm>
            <a:off x="838200" y="1921720"/>
            <a:ext cx="10766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</a:t>
            </a:r>
            <a:r>
              <a:rPr lang="zh-CN" altLang="en-US" dirty="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软苏州研究院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的照片为例，先让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根据自动学习出建筑、树木等内容：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7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176" y="1825625"/>
            <a:ext cx="440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然后让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学习梵高印象派的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星空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16" y="2329894"/>
            <a:ext cx="5414768" cy="42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根据梵高的风格，画出来的作品如下：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9894"/>
            <a:ext cx="6096000" cy="399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9894"/>
            <a:ext cx="6096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176" y="1825625"/>
            <a:ext cx="5791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如果让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学习日本浮世绘风格的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神奈川冲浪图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17" y="2281318"/>
            <a:ext cx="4843167" cy="44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2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风格迁移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那么画出来的作品如下：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9894"/>
            <a:ext cx="6096000" cy="3990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23" y="529034"/>
            <a:ext cx="1524000" cy="997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93" y="529034"/>
            <a:ext cx="1524000" cy="997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46" y="529034"/>
            <a:ext cx="1524000" cy="997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99" y="537250"/>
            <a:ext cx="1524000" cy="997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52" y="537250"/>
            <a:ext cx="1524000" cy="9977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62023" y="1679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6476" y="1679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47846" y="15970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72299" y="1679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96752" y="1817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1069</Words>
  <Application>Microsoft Office PowerPoint</Application>
  <PresentationFormat>Widescreen</PresentationFormat>
  <Paragraphs>107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等线 Light</vt:lpstr>
      <vt:lpstr>MathJax_Main</vt:lpstr>
      <vt:lpstr>MathJax_Math-italic</vt:lpstr>
      <vt:lpstr>Microsoft YaHei</vt:lpstr>
      <vt:lpstr>Yu Gothic</vt:lpstr>
      <vt:lpstr>Arial</vt:lpstr>
      <vt:lpstr>Calibri</vt:lpstr>
      <vt:lpstr>Calibri Light</vt:lpstr>
      <vt:lpstr>MV Boli</vt:lpstr>
      <vt:lpstr>Office Theme</vt:lpstr>
      <vt:lpstr>Style Transfer</vt:lpstr>
      <vt:lpstr>风格迁移</vt:lpstr>
      <vt:lpstr>风格迁移</vt:lpstr>
      <vt:lpstr>VGG 19</vt:lpstr>
      <vt:lpstr>风格迁移</vt:lpstr>
      <vt:lpstr>风格迁移</vt:lpstr>
      <vt:lpstr>风格迁移</vt:lpstr>
      <vt:lpstr>风格迁移</vt:lpstr>
      <vt:lpstr>风格迁移</vt:lpstr>
      <vt:lpstr>风格迁移</vt:lpstr>
      <vt:lpstr>风格迁移</vt:lpstr>
      <vt:lpstr>工作原理</vt:lpstr>
      <vt:lpstr>工作原理</vt:lpstr>
      <vt:lpstr>Gram Matrix</vt:lpstr>
      <vt:lpstr>Gram Matrix</vt:lpstr>
      <vt:lpstr>为什么gram矩阵能够抽取style特征</vt:lpstr>
      <vt:lpstr>脑洞时间</vt:lpstr>
      <vt:lpstr>Reference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Yang Liu</dc:creator>
  <cp:lastModifiedBy>Yang Liu</cp:lastModifiedBy>
  <cp:revision>55</cp:revision>
  <dcterms:created xsi:type="dcterms:W3CDTF">2018-01-10T01:58:36Z</dcterms:created>
  <dcterms:modified xsi:type="dcterms:W3CDTF">2018-01-12T06:45:03Z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foamliu@microsoft.com</vt:lpwstr>
  </property>
  <property fmtid="{D5CDD505-2E9C-101B-9397-08002B2CF9AE}" pid="5" name="MSIP_Label_f42aa342-8706-4288-bd11-ebb85995028c_SetDate">
    <vt:lpwstr>2018-01-10T02:00:37.2426184Z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